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89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0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92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86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15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89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336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98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22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21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31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46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83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76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87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3CBEF-54E8-4747-94A8-2FB670EF9185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834D75-01A1-4D29-993B-626FB65ECE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18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lo.zone.college/xprog/xstart.htm?Xapp=SchoolConfig.xml&amp;auth=saml2#-25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bTzFxCxWB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k0hkunfcE" TargetMode="External"/><Relationship Id="rId2" Type="http://schemas.openxmlformats.org/officeDocument/2006/relationships/hyperlink" Target="https://nl.wikipedia.org/wiki/Value_stream_mapp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1653357"/>
            <a:ext cx="7766936" cy="1646302"/>
          </a:xfrm>
        </p:spPr>
        <p:txBody>
          <a:bodyPr/>
          <a:lstStyle/>
          <a:p>
            <a:pPr algn="ctr"/>
            <a:r>
              <a:rPr lang="nl-NL" dirty="0" smtClean="0"/>
              <a:t>Kwaliteitsmanagement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3646337"/>
            <a:ext cx="7766936" cy="1096899"/>
          </a:xfrm>
        </p:spPr>
        <p:txBody>
          <a:bodyPr/>
          <a:lstStyle/>
          <a:p>
            <a:pPr algn="ctr"/>
            <a:r>
              <a:rPr lang="nl-NL" dirty="0" smtClean="0"/>
              <a:t>Les 3: productie en prestatie indicatoren 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8" y="4194787"/>
            <a:ext cx="1672182" cy="1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 productiebedrijf 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74031"/>
              </p:ext>
            </p:extLst>
          </p:nvPr>
        </p:nvGraphicFramePr>
        <p:xfrm>
          <a:off x="677334" y="1768702"/>
          <a:ext cx="8596312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83440762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414562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Fase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Prestatie-indicatoren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6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Inkoop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Levertijd</a:t>
                      </a:r>
                    </a:p>
                    <a:p>
                      <a:r>
                        <a:rPr lang="nl-NL" dirty="0" smtClean="0"/>
                        <a:t>Leverbetrouwbaarheid</a:t>
                      </a:r>
                    </a:p>
                    <a:p>
                      <a:r>
                        <a:rPr lang="nl-NL" dirty="0" smtClean="0"/>
                        <a:t>Inkoopwaarde</a:t>
                      </a:r>
                    </a:p>
                    <a:p>
                      <a:r>
                        <a:rPr lang="nl-NL" dirty="0" smtClean="0"/>
                        <a:t>Flexibiliteit</a:t>
                      </a:r>
                    </a:p>
                    <a:p>
                      <a:r>
                        <a:rPr lang="nl-NL" dirty="0" smtClean="0"/>
                        <a:t>Magazijnopslag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31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Productie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Doorlooptijd</a:t>
                      </a:r>
                    </a:p>
                    <a:p>
                      <a:r>
                        <a:rPr lang="nl-NL" dirty="0" smtClean="0"/>
                        <a:t>Flexibiliteit</a:t>
                      </a:r>
                    </a:p>
                    <a:p>
                      <a:r>
                        <a:rPr lang="nl-NL" dirty="0" smtClean="0"/>
                        <a:t>Ziekteverzuim</a:t>
                      </a:r>
                    </a:p>
                    <a:p>
                      <a:r>
                        <a:rPr lang="nl-NL" dirty="0" smtClean="0"/>
                        <a:t>Percentage uitval/afval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79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Verkoop/</a:t>
                      </a:r>
                      <a:r>
                        <a:rPr lang="nl-NL" dirty="0" err="1" smtClean="0"/>
                        <a:t>after</a:t>
                      </a:r>
                      <a:r>
                        <a:rPr lang="nl-NL" baseline="0" dirty="0" smtClean="0"/>
                        <a:t> sales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Levertijd</a:t>
                      </a:r>
                    </a:p>
                    <a:p>
                      <a:r>
                        <a:rPr lang="nl-NL" dirty="0" smtClean="0"/>
                        <a:t>Leverbetrouwbaarheid</a:t>
                      </a:r>
                    </a:p>
                    <a:p>
                      <a:r>
                        <a:rPr lang="nl-NL" dirty="0" smtClean="0"/>
                        <a:t>Kwaliteit</a:t>
                      </a:r>
                    </a:p>
                    <a:p>
                      <a:r>
                        <a:rPr lang="nl-NL" dirty="0" smtClean="0"/>
                        <a:t>Voorspelbaarheid</a:t>
                      </a:r>
                      <a:r>
                        <a:rPr lang="nl-NL" baseline="0" dirty="0" smtClean="0"/>
                        <a:t> vraag</a:t>
                      </a:r>
                    </a:p>
                    <a:p>
                      <a:r>
                        <a:rPr lang="nl-NL" baseline="0" dirty="0" smtClean="0"/>
                        <a:t>Winstbijdrage per product</a:t>
                      </a:r>
                    </a:p>
                    <a:p>
                      <a:r>
                        <a:rPr lang="nl-NL" baseline="0" dirty="0" smtClean="0"/>
                        <a:t>Aantal klachten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39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dienstverlenende organisatie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340551"/>
              </p:ext>
            </p:extLst>
          </p:nvPr>
        </p:nvGraphicFramePr>
        <p:xfrm>
          <a:off x="677334" y="2022702"/>
          <a:ext cx="859631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83440762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41456237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Fase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Prestatie-indicatoren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6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Inkoop specialisten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Levertijd</a:t>
                      </a:r>
                    </a:p>
                    <a:p>
                      <a:r>
                        <a:rPr lang="nl-NL" dirty="0" smtClean="0"/>
                        <a:t>Doorlooptijd van een opdracht</a:t>
                      </a:r>
                    </a:p>
                    <a:p>
                      <a:r>
                        <a:rPr lang="nl-NL" dirty="0" smtClean="0"/>
                        <a:t>Flexibiliteit</a:t>
                      </a:r>
                    </a:p>
                    <a:p>
                      <a:r>
                        <a:rPr lang="nl-NL" dirty="0" smtClean="0"/>
                        <a:t>leverancierscontracten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31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Productie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Klantcontacten</a:t>
                      </a:r>
                    </a:p>
                    <a:p>
                      <a:r>
                        <a:rPr lang="nl-NL" dirty="0" smtClean="0"/>
                        <a:t>Doorlooptijd order</a:t>
                      </a:r>
                    </a:p>
                    <a:p>
                      <a:r>
                        <a:rPr lang="nl-NL" dirty="0" smtClean="0"/>
                        <a:t>Verhouding maatwerk standaardwerk</a:t>
                      </a:r>
                    </a:p>
                    <a:p>
                      <a:r>
                        <a:rPr lang="nl-NL" dirty="0" smtClean="0"/>
                        <a:t>Herhaalopdrachten</a:t>
                      </a:r>
                    </a:p>
                    <a:p>
                      <a:r>
                        <a:rPr lang="nl-NL" dirty="0" smtClean="0"/>
                        <a:t>Omzet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79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Verkoop/</a:t>
                      </a:r>
                      <a:r>
                        <a:rPr lang="nl-NL" dirty="0" err="1" smtClean="0"/>
                        <a:t>after</a:t>
                      </a:r>
                      <a:r>
                        <a:rPr lang="nl-NL" baseline="0" dirty="0" smtClean="0"/>
                        <a:t> sales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Verkoopkosten</a:t>
                      </a:r>
                    </a:p>
                    <a:p>
                      <a:r>
                        <a:rPr lang="nl-NL" dirty="0" smtClean="0"/>
                        <a:t>Klantbezoeken zonde</a:t>
                      </a:r>
                      <a:r>
                        <a:rPr lang="nl-NL" baseline="0" dirty="0" smtClean="0"/>
                        <a:t>r verkoop</a:t>
                      </a:r>
                    </a:p>
                    <a:p>
                      <a:r>
                        <a:rPr lang="nl-NL" baseline="0" dirty="0" smtClean="0"/>
                        <a:t>Klantbezoeken met verkoop</a:t>
                      </a:r>
                    </a:p>
                    <a:p>
                      <a:r>
                        <a:rPr lang="nl-NL" baseline="0" dirty="0" smtClean="0"/>
                        <a:t>Extra tijd per order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39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Dr. J.G.W. </a:t>
            </a:r>
            <a:r>
              <a:rPr lang="nl-NL" dirty="0" err="1" smtClean="0"/>
              <a:t>Kosterink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Het leveren van kwaliteit kost geld. Het niet leveren van kwaliteit kost kapitalen.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8" y="3146419"/>
            <a:ext cx="4272641" cy="312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Maar in duo’s een overzicht van prestatie-indicatoren voor een dierenspeciaalzaak in de fases inkoop, productie, verkoop.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3" y="3287917"/>
            <a:ext cx="4757954" cy="32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 kwaliteit de behouden moet een organisatie hier continu mee bezig zijn</a:t>
            </a:r>
          </a:p>
          <a:p>
            <a:r>
              <a:rPr lang="nl-NL" dirty="0" smtClean="0"/>
              <a:t>Structurele kwaliteitsverbetering</a:t>
            </a:r>
          </a:p>
          <a:p>
            <a:endParaRPr lang="nl-NL" dirty="0"/>
          </a:p>
          <a:p>
            <a:r>
              <a:rPr lang="nl-NL" dirty="0" smtClean="0"/>
              <a:t>Om resultaten van een verbetering zichtbaar te maken kan gebruik worden gemaakt van de regelkring</a:t>
            </a:r>
          </a:p>
          <a:p>
            <a:r>
              <a:rPr lang="nl-NL" dirty="0" smtClean="0"/>
              <a:t>PDCA cirkel </a:t>
            </a:r>
            <a:r>
              <a:rPr lang="nl-NL" dirty="0" smtClean="0">
                <a:sym typeface="Wingdings" panose="05000000000000000000" pitchFamily="2" charset="2"/>
              </a:rPr>
              <a:t> Plan, do, check, act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8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Demingcirkel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fasen moeten continu worden doorlopen om een preventieve werking te krijgen</a:t>
            </a:r>
          </a:p>
          <a:p>
            <a:r>
              <a:rPr lang="nl-NL" dirty="0" smtClean="0"/>
              <a:t>Daarmee kan het proces van kwaliteitsverbetering goed worden beheerst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AutoShape 2" descr="data:image/png;base64,iVBORw0KGgoAAAANSUhEUgAAAOwAAAC1CAMAAABrjOMZAAAAh1BMVEX///81NTXCwsK7u7uBgYG3t7fQ0NBPT0+NjY1GRkbi4uIhISH8/Pw9PT1sbGz29vYAAABVVVUsLCzd3d1KSkrx8fFubm7Z2dnp6el1dXWJiYlbW1vn5+eampqTk5NoaGisrKzLy8ujo6N6enqtra1AQEAwMDA4ODifn58lJSUVFRUREREcHBzlEmtjAAAT5ElEQVR4nO1diWKivBaOAcJiICIECAHCpmLr+z/fDdrFIigodpn/fjNT0TKQ49lPTgLYb3eL/8Sf3XYPtrGm/DdgbMFOw+C/AbgAC+WnB/FdOBL7f87+g/g/Z/9V/B7O2jB69i1+D2fFq6OR597i93CWHZZ79tzvfQJniXL64nGRJBWafSTxYb0/bPmIC4cWCLR7bjHAWUqSCGBKI9weAGJZGFQiwpFFQblBEQ8BlYdjQWPDyAzj+KP/NUbBcr2W5K6c7miwlciPjrejxIoAWilAh6djQjGI8NixDHCWx1y3Qha4SBUc0Zi7hrVdpyX3K7xYB1bgWQ4PrLHEeiy4BUVydr1ebuOi+59T10yBJ7gIMcu4j9SlTjj0ROq6FKoR5eHYsQxwdqVaPEYHgUrdq4S2rXIFuCIsULOiqa1YLzDl8oyxyi4lw/ISy0q8odeEli/r/SuHFzYKvWqwosKwROD5QcirYlmCVQ73KVwXcOcl48cywNlVCRgPlxZolvpOR2xtV5hVpDY3qwhuvGipqWt9K8YL8m2Ur4dF34hLkwIcbSFQTOiXmDG6KsBKKw6Jt4Gpm0wYyxCxGRYBWkWg1AmlBKJsBasgtA10iBQ79OQNOIjmpBWUa6PX0RYHGMaJ2QAmQlOjLLaWUHIW7a1Qh3ARor0ydixDYszZAhYrC3iuus8Q58z3tH0sfOcVhXtVeS0KW93fZRKHUAw5BZ/rDOe+akO6aHAg6HZDpBivLLRV0NYRBzh2LIOcLRCmBZGmsCgoSIrCA6TwrCJEEUaIFhR7CnpyDPCG4whwWIQYowSEIQih9H5ycFSOJSy8dixw1Fg6nC0M7/gqdfYfRIezYpcdFSf3fmpAN4CjM8Wmn1wi1lhr/HEe3Dju74iUh0DU6uO4yD5lt+BTrTFhrGDOrDb2DDi5KwYvZACpRFiJQ4CsOhdVU1NA85QS7mrAS2tAYFLmMfEKmCJA8jxEAyR8ITbnGlD8udUVJ0puMMbcjcOYmpXeNLtW+hRtvdKOd0W63qvqMl40gPNgm2x3auJXdma5W5P5pFpUOw4yW10P+dxzMQ4DIblruOGD1J0hsmDs69yVVFbcZjFzHMd2RR5G4yleaqlPF6n10qSvBDMOlK31mmuHvORA9aFhIp8BuI1iTnOz0BugOgMXP+MsLk0oXzwznculeEogTJHmsJAxIcmER6IwLJS00s2gvAwMB+A4vKQ2K+sw3bWaBhS7eKnyGjUcV3qTK8iEGO5JUJHSh2YOGjFQBjjjbMiN40HpwjkoBYoRmCwtLPImOFnwZuKJ5Hdg+qoyzjqgF9siPIgqlNmAVPtIcPqSFlWU+l69Q2UZbhQMDzRgVDNDoVvuVTE+HVb8JL+WM4ONwlZsukZxfiFDWOe/r7nrpGMuRXlFQOjuBG05qwpb6hl0twEoFgKrpql5viL9CDEqnOu04Lo+ZJk/OYvc/I0FUH/YRnmN7jYdX505Xz8gNeOimNn2k7L2hHpLZ7HqWNJLUwmvMh+LKbDCRXZRcugSK82XIvQ4eehWF4BCsKHRf3BW0U1VjdVK+ohKbLJH7mcZttoTq34R449TXeciW38M0XAC9MFZyLkQfLMVQRCw4JEwCga8155nQY9Pw5D56bPCmC46iYDrP+pkCVyz/hSkj7OgrU/p2Yye/Ro6iYC+eLBsSEs9DvvDwkudPYGUnI2uZj2EC84+RixuWj/RjyFipVnWB23KrOhydvcQsSTTjUEFHBDjFgof+iJmRZdY8yFiGz5M6zBnJbRvobYrxo8Qi6GfXZmcusJZgGsegKfPwnQ469oPEIv4UAR+ROZcMbo4N59fNehwVn/AQFERXI0PrnFWUmv4T6d2Rs6m+vVs6ZrOSlD3GudnQVdnN3cTixY3IqEbxILCzZ6stV1rfLcYk+DW3NJ1MT76aPRcaufys1jzj0KMaTuLiEnPqHtj43MkTL/v5mMxl+sJhdO+4HJhbtRI4z1m+RZnpbc1n1ubnymowOXJOuHU15S9Vm8iAjUEaOFpHxb6XGdJreWXRagoYH0iMRu6rudOa0w5O1onnHIpHk1jykTV1T1tx/z9+zmZ88nZZGUubPWC/Tl/qvvpup47DZRmnhiIm6252YW5GdGi3qN8G8KD9cbB7EyMk2UBvFcow8Tgyw35tRDsYczEWVGdBokbM8tDUJpWZVaSWJPC/QexZ2KcvBZSGprwtY5fzh1W6c7fmfKJrs7e52ep+Vask2Lcklb6hW8UB6SZtNi/8/PcQJ2ILQMOLDs/u5DHyycq7Tz5bCrezBDO/JZR6TbJlvoalutIW1kfdeNP15McpPXaQ9UF3qI+uxBlwRNrNLP4Way+l6Vxly/k+PeIL5xdiUrnSbE21P356Vhzn5jqdXX2LtfjiTHVyHOdpXEct3VlaBhfiUNufscARqJrje8iVtPHlENvxcZHRCqffHuCNFgrUJN/JIphpe9y9i4xzt0xBbPbERRoWe5Ovr3FfN93TW66utDdK3eZIxEYOcCbsfER9Way0pLM1pAmY7VC01JX3ODs59u7UjyLqWNOG8VZoPDpDUeh+x6L4Oza7PIc+aznjJotGaWzAOn59BGk782sGi+vuK45xBjxkcSO4Wwh7ggriH6K4KR5u/aFzmGgEB81NzWOWFrFkweAETuV67LrlaE5XA9ytcRq+0vbf5YVHv9evE9Urhw/envvvf3tvEe8mshZjDJuL9o6CXKzq/HXHEEF8lnAHFE5TiUc5rTdw87le0ffOQ4TQcUZ41Ug2l/0vHd0d1riE6bc1A3DLwFVzeuyM0e4WNhZlamGGseqEb+9qnH3fcZ19nasXnk1eF+VYxAo5cu2O4NWPFHM+vrJc+SzxW5Ux0nmjKLCGa+zJFH1tR8fG1GQq4r4RhLRFeN7XE/hjyR2jOshbCyxuMhk0PTRc5PZN+rWl2J8T/KONjMSG43l7FFXq8+VT4WZ3eqsmiOfRXxUi8+4CAo56RhrbGV8r6vni7wwvdlFNoeBCrkx5rRxsXExIl0kluqbegyn5vlzuB6PVbdPGstZeHM2D0sLvHENbXpJY46ggo7LQcfprHbLaoSpu2t19Y5a1SxlmWzUtEU2irOpfpUKT1pgPRjZ9djFLPOzkhsjvue32JjKyBFfLE0hb5zymBi+wklX2eh+1i7myGfbmHTEWScxjtjW3NSENZ1xbE6GNRzO8EjY3KmrHzfpuJ67iuT4S2skUT4dnnWmpicDle7CJN57wshz+bbJE/ldNRqAa2q11hWaQz4b5dzc3aer75hnfjY9L+RTf/Xud6NzQTm6noTHrUukYpm9ZkB1HZcUi2CRwj1aZxiQeKAtwzOCtc7u1NV3zDP9UfCzucZCr/atiXaZlb2cJdNHzobmsepCuQpYpaxLuIa+AQqqrbetslpuX9ujjIGP0dKjHe6zlFIBEOpnJ23AikUI0nVRKfnybKLqqLORCCTFtcUbEFTa1kjLyM9AguHqmO30zfW0umr78aeuRgqEKPQInSrRsxTJ27nGz2LFoVJsFVQCEBIdzjTwZKDSQ63xLeUpUSu0aJBBmR4GGVx7Cyn8Ir6QYlRy3VTPdTXh27Wvu0HARkVun5ipzcDjxruMwdV2e+CEBSD0lP0ZsScDhWt7z0MSpIAxotk2o5HYbAE8UG0RQr+7z43kqm8GncCwWe4lli/2xKrrXI2a9cd/ZK4c4goqy3JZRy/VmRjfjI0J+9qwKf0qt91LXbX8fbuK2pzaSjTPlGWbrLzHx3V7uRRhmMpB1uVn1HQ7NlbM85oxQWmwNmPlwixR5Epi99vJLegzTUa3s9C3oqibsXHC+FlLRaurO9bjVz3DZa/r/Wr6jhMztRlIE8kvWyS+4mYfVH2W8ESN6/tdXT3+otT1PDReXqZXXGepVLxdySyv+8FbnEX8vcONWHmbmvd030c11w3Urg1X7816HqxBvSG4USu/QSxm4mRwpK46OzPOL0nFMOAnHSbaPStkZhNjqUvBdXN7Q4xL/bS1jNRVf6dq1iWtYeaL4pFumlnmZ9+v5V8t5l93PYp/jBCSRqx91ldwISnn2e0609UBztg2j7W3pYv9uNpJDl0mf3qludllfTFwlHP9chHYRMzXggvaBmm3Gf7qr+ksFMIiXsltXVV6ltYSWJmseHil65xt8+2KdLcZ5O0VYpHDES2lAKtSgC8v4GW6uMsidTBbv/EJ1NAHixbDYlwEXGlcc9HPPGq4Ip1leeIslYozRKmZDhjMoQURWOG6Kmypq30UUWj62Uy9UbPUoM4R1TvD6xXlAc6S0vV1U4+VPktLlEqK9lzL0mfKZ89R+kHv1GE/Z710u7EXan91H8W6yOfr75t3edoJSHC1RyL7OEs0sV7rVXN5tgRNfbeecy3xzAsPT7BKnV+O8tIa05Bt125c9yq59KyuOm9D7lz5bAdFbAqlQ+7Fmvci89cbFfZuWUFlGKw+FBv2YK58tgtaCFOtv1D3VYxpEev2lmn0opG1RViZs6/9nzUR+ApMpPfkwRnfPg0UxoUh9MNOFP2e10pN/kDhfxDP4mwLUjSCm0KDnhVJv5IFFiY0skJoyLxmu4u1fim1NKGnT+k6fpLOviMs8sA0Xc7irGQiK7M4EP7G3y1Mp19X2+Zl3Xg8DO7FU6zxF5AozNVKcN72ybqsUgVf+JW0wANBdM3nV9Y3TPGzIffNyfB93fdF+9PkIcBW6ep69cxVD1cwJZ+F61g1piNVjUwVuvQyniWTOFN9/t6+QwRMWItX+HfpkvQtXhq4qSb1V5I6a0w0DVOqiyP7nS6QlILHhdUEO7vKJ89GzYgpbQbono2icGS4OvNQ6do++yFdfceUSgUa17Z3DuplnGdaUnLTNwb86vdhSg0KcTiNMwRlgpcQ5dz2A418zwacVzClLFPw/lRsCChzeeolqdj5Dvye3WOuY5qf/TqXRK5VcTFirptZVinsnZr3RvvfjimuB3V6FJVFAFF/CUbmNFyUyCuFb1Y/5le7mBJUhG79hTLqvL5s3bi8KKlgxeC8tMLSsWUM/HN+tYsp0x9htxU4b2f7D/ttZze8QjX9MklKtnV5fxXihzAlnw2763dCs53u339xVxTpXKTYasTGD/I5h/o4puSzYdAtgGeHdrr/rDeAKpXLtFD6Vd9nP+5Xu5iSz4ZBd81dslqvD/5HsZMolRkolpcH0tn8OlKn5bOWuOg74ssXh23UY72F1uqGa1HUBIsd/4WkTvOzVnXRMV688ggo3EckKgO9qnGUcttmN9bX/BSmuB4ruGjaoFXYxg+qGwhewYS2MfDv8atdTAkqejiLj507VmYfNnFk5WyxEcpvJfVhMW5BZboqZBQRc33zlArobJiSzybqJbE4anSuIhxl/mEr8ieMcEZMmbKkard/n3il6zYFtaSu7gJdTEwBvxtT8tlIdb68x2Ej3LjAb7qaoMotf0MmN4gp+Sz5umtBKPXUCHFUB7vdSVdpZl/foO+HMSURoNknsSRUdZGFbYfLbhdr7xVvJPwZJ4/nxpS2eWq8E0sKydXUIjI13ywq7Ux2PcM0vmkD3+mY0maA0xOxGBmum4bYqpm/cZSv6TtVNuLZj3y7F5PaDNLjMjRU8XYhfZQ7i50MIS4McMjM/scM/Tgmzc9KzhIkbKf0gHQ2O7vq3yyE1K74pmf5TMOkFtxSh/FGlBFJysDfVYPREikEL38hcyc1V6cbX9RW61d9M8ivLRSTdor9Pjs1aX62aJuSolIs7KC+sSaO1Jz/Ojs1tW1eOpudzcaE+0j1v2sX+bGY1OGGrcaR+ao2LiYkjXt1W5vvx5SgwsuDrc+u6uoXkOKXlSzG+1nrTVenXP2pO59Ox8h8VsbAwnZH6eovxrh8lqRiM1pX+ybssHdl07xvw7jmamhvgtENAq/55We4Yb9AKMbls546oQ68qtRYZvpxpcjUQRGkCZSGKBpIoRpgGVkb457F+ATM3TYP2od+pgsDB6Lea9bKVpWXTKy8zMUrt9nGlDvpatTuMU/ATMvAz3F6du0hIYYIX2oQu0A7eLEg8nOuys+p3vyQSD+hbf6NWAuoIlzClli4lH4Lr3Lgxu2XwL/taUQdPKFtfiXqXelxXuwhPECgLEt1FVZSjEvgsohzuBpe+/NcPKFRM8jahfeWIWpMmbycEVRLS5FaDIFRA8iY+1s4O3MLLmgXXyrx64f5pVmu7X4qiHxmc/UJOA2qz68TF8y5saj4eXha2/wZvvYF/WCX0HzLwP8AZlwG/vvxHWL8azDnMvBfj3mfnvbLMefT03495l0G/o0gEMAcG227d1SOHPTMy8C/DZTFtFSBCaXfRpvLzXZ68YR89ltQ7Lc5bIADQeoH9sin/My+DPybYLk8TGUmlaO90rzcx9k/I8akCkDK8UrTViC0pxD7+fbP+FnCYtJIYnNthcN3McY3aP6rrgerW5jqeFVH3FVXb5yt/evV3j8bVIR1EUKwyoFXa9rb84+ajV1d26nk+fnsE0Gqly92ON8olc6GTfOfTgRw+XXtTbNIiNZuuTOQMv9pznaRL6x2dwthlv2b513UoFLtz0KJ7aN9sjLO876Z4Q5n14f93lza67V9MJeLxfJ0vOweHy4//w3n73cnY4wT5oueCmaHs6X6jix+P0rfDwzj4qM4+03nixNnAUVcr24T+7ehHYnFKDb7dxrqiPHfRm1LhysDK970O9t/irO1nVDIXDUcCBv/Lc6apao7cLAy/W9x1nd5fSU6/qc4q7hxeI2Wf4qzZGC7mnf8U8TegiR2918idmvA/wiyLdhvd4v/Brb7/wHmGrx5gHiBN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46" y="3521314"/>
            <a:ext cx="4163242" cy="31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Demingcirkel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r>
              <a:rPr lang="nl-NL" baseline="30000" dirty="0" smtClean="0"/>
              <a:t>.</a:t>
            </a:r>
            <a:r>
              <a:rPr lang="nl-NL" dirty="0" smtClean="0"/>
              <a:t> </a:t>
            </a:r>
            <a:r>
              <a:rPr lang="nl-NL" b="1" dirty="0" smtClean="0"/>
              <a:t>Plan</a:t>
            </a:r>
            <a:r>
              <a:rPr lang="nl-NL" dirty="0" smtClean="0"/>
              <a:t>: werkzaamheden worden zorgvuldig voorbereid en gepland. Plan van actie</a:t>
            </a:r>
          </a:p>
          <a:p>
            <a:r>
              <a:rPr lang="nl-NL" dirty="0" smtClean="0"/>
              <a:t>2. </a:t>
            </a:r>
            <a:r>
              <a:rPr lang="nl-NL" b="1" dirty="0" smtClean="0"/>
              <a:t>Do</a:t>
            </a:r>
            <a:r>
              <a:rPr lang="nl-NL" dirty="0" smtClean="0"/>
              <a:t>: uitvoering van het plan en het opleveren van het eindproduct</a:t>
            </a:r>
          </a:p>
          <a:p>
            <a:r>
              <a:rPr lang="nl-NL" dirty="0" smtClean="0"/>
              <a:t>3. </a:t>
            </a:r>
            <a:r>
              <a:rPr lang="nl-NL" b="1" dirty="0" smtClean="0"/>
              <a:t>Check</a:t>
            </a:r>
            <a:r>
              <a:rPr lang="nl-NL" dirty="0" smtClean="0"/>
              <a:t>: tijdens de uitvoering zullen controles plaatsvinden. Bij een afwijking moet actie ondernomen worden. De output van een proces wordt gemeten aan de gestelde eisen</a:t>
            </a:r>
          </a:p>
          <a:p>
            <a:r>
              <a:rPr lang="nl-NL" dirty="0" smtClean="0"/>
              <a:t>4. </a:t>
            </a:r>
            <a:r>
              <a:rPr lang="nl-NL" b="1" dirty="0" smtClean="0"/>
              <a:t>Act</a:t>
            </a:r>
            <a:r>
              <a:rPr lang="nl-NL" dirty="0" smtClean="0"/>
              <a:t>: corrigerende maatregelen worden uitgevoerd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60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Vladimir Lenin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Vertrouwen is goed, controle is beter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94684"/>
            <a:ext cx="6187440" cy="34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Technieken op processen te beheersen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nl-NL" dirty="0" smtClean="0"/>
              <a:t>Inspectie </a:t>
            </a:r>
          </a:p>
          <a:p>
            <a:r>
              <a:rPr lang="nl-NL" dirty="0" smtClean="0"/>
              <a:t>Kan op verschillende wijze gedaan worden</a:t>
            </a:r>
          </a:p>
          <a:p>
            <a:endParaRPr lang="nl-NL" dirty="0"/>
          </a:p>
          <a:p>
            <a:r>
              <a:rPr lang="nl-NL" dirty="0" smtClean="0"/>
              <a:t>100% inspectie</a:t>
            </a:r>
          </a:p>
          <a:p>
            <a:r>
              <a:rPr lang="nl-NL" dirty="0" smtClean="0"/>
              <a:t>Kost veel tijd</a:t>
            </a:r>
          </a:p>
          <a:p>
            <a:r>
              <a:rPr lang="nl-NL" dirty="0" smtClean="0"/>
              <a:t>Niet helemaal betrouwbaar, goede producten kunnen toch worden afgekeurd</a:t>
            </a:r>
          </a:p>
          <a:p>
            <a:endParaRPr lang="nl-NL" dirty="0"/>
          </a:p>
          <a:p>
            <a:r>
              <a:rPr lang="nl-NL" dirty="0" smtClean="0"/>
              <a:t>Steekproefsgewijze keuring neemt deze plaats over </a:t>
            </a:r>
          </a:p>
          <a:p>
            <a:r>
              <a:rPr lang="nl-NL" dirty="0" smtClean="0"/>
              <a:t>Niet alles controleren maar delen</a:t>
            </a:r>
          </a:p>
          <a:p>
            <a:r>
              <a:rPr lang="nl-NL" dirty="0" smtClean="0"/>
              <a:t>Niet mogelijk bij bijvoorbeeld een product als pacemakers </a:t>
            </a:r>
          </a:p>
        </p:txBody>
      </p:sp>
    </p:spTree>
    <p:extLst>
      <p:ext uri="{BB962C8B-B14F-4D97-AF65-F5344CB8AC3E}">
        <p14:creationId xmlns:p14="http://schemas.microsoft.com/office/powerpoint/2010/main" val="10842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Steekproefsgewijze keuring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Representatief</a:t>
            </a:r>
          </a:p>
          <a:p>
            <a:r>
              <a:rPr lang="nl-NL" dirty="0" smtClean="0"/>
              <a:t>Vast gelegde eisen moeten zo goed mogelijk aanwezig zijn in de steekproef</a:t>
            </a:r>
          </a:p>
          <a:p>
            <a:endParaRPr lang="nl-NL" dirty="0"/>
          </a:p>
          <a:p>
            <a:r>
              <a:rPr lang="nl-NL" dirty="0" smtClean="0"/>
              <a:t>Vooraf moeten eisen aan de steekproef zijn geformuleerd </a:t>
            </a:r>
          </a:p>
          <a:p>
            <a:r>
              <a:rPr lang="nl-NL" dirty="0" smtClean="0"/>
              <a:t>Deze eisen moeten worden vastgelegd in een keuringsschema</a:t>
            </a:r>
          </a:p>
          <a:p>
            <a:endParaRPr lang="nl-NL" dirty="0"/>
          </a:p>
          <a:p>
            <a:r>
              <a:rPr lang="nl-NL" dirty="0" smtClean="0"/>
              <a:t>Grenswaarden worden vastgesteld. Wanneer wordt een partij goedgekeurd.</a:t>
            </a:r>
          </a:p>
          <a:p>
            <a:r>
              <a:rPr lang="nl-NL" dirty="0" smtClean="0"/>
              <a:t>Bijvoorbeeld maximaal 2 fouten in de steekproef van vijftig stuks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7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van de les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einde van de les weet je wat </a:t>
            </a:r>
            <a:r>
              <a:rPr lang="nl-NL" smtClean="0"/>
              <a:t>prestatie-indicatoren zijn.</a:t>
            </a:r>
            <a:endParaRPr lang="nl-NL" dirty="0" smtClean="0"/>
          </a:p>
          <a:p>
            <a:r>
              <a:rPr lang="nl-NL" dirty="0" smtClean="0"/>
              <a:t>Aan het einde van de les kun je uitleggen hoe de </a:t>
            </a:r>
            <a:r>
              <a:rPr lang="nl-NL" dirty="0" err="1" smtClean="0"/>
              <a:t>Demingcirkel</a:t>
            </a:r>
            <a:r>
              <a:rPr lang="nl-NL" dirty="0" smtClean="0"/>
              <a:t> werkt.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Steekproef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loopt altijd het risico dat een partij onterecht wordt goedgekeurd of afgekeurd</a:t>
            </a:r>
          </a:p>
          <a:p>
            <a:endParaRPr lang="nl-NL" dirty="0"/>
          </a:p>
          <a:p>
            <a:r>
              <a:rPr lang="nl-NL" b="1" dirty="0" smtClean="0"/>
              <a:t>Producentenrisico</a:t>
            </a:r>
          </a:p>
          <a:p>
            <a:r>
              <a:rPr lang="nl-NL" dirty="0" smtClean="0"/>
              <a:t>De kans dat een partij ten onrechte wordt afgekeurd</a:t>
            </a:r>
          </a:p>
          <a:p>
            <a:endParaRPr lang="nl-NL" dirty="0"/>
          </a:p>
          <a:p>
            <a:r>
              <a:rPr lang="nl-NL" b="1" dirty="0" smtClean="0"/>
              <a:t>Consumentenrisico </a:t>
            </a:r>
          </a:p>
          <a:p>
            <a:r>
              <a:rPr lang="nl-NL" dirty="0" smtClean="0"/>
              <a:t>De kans dat een partij ten onrechte wordt goedgekeurd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29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Acceptable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Level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Soms wordt er afgesproken dat een aantal producten buiten de eisen mag vallen</a:t>
            </a:r>
          </a:p>
          <a:p>
            <a:r>
              <a:rPr lang="nl-NL" dirty="0" smtClean="0"/>
              <a:t>Fouten in de partij mogen</a:t>
            </a:r>
          </a:p>
          <a:p>
            <a:r>
              <a:rPr lang="nl-NL" dirty="0" smtClean="0"/>
              <a:t>AQL-principe</a:t>
            </a:r>
          </a:p>
          <a:p>
            <a:endParaRPr lang="nl-NL" dirty="0"/>
          </a:p>
          <a:p>
            <a:r>
              <a:rPr lang="nl-NL" dirty="0" smtClean="0"/>
              <a:t>Bepaald geaccepteerd foutenniveau</a:t>
            </a:r>
          </a:p>
          <a:p>
            <a:r>
              <a:rPr lang="nl-NL" dirty="0" smtClean="0"/>
              <a:t>Bijv. een AQL van 5% betekent dat er niet over deze 5% fouten mag worden gegaan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9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Acceptable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Level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Steekproefsystemen onderscheiden twee proefsystemen</a:t>
            </a:r>
          </a:p>
          <a:p>
            <a:endParaRPr lang="nl-NL" dirty="0"/>
          </a:p>
          <a:p>
            <a:r>
              <a:rPr lang="nl-NL" dirty="0" smtClean="0"/>
              <a:t>Attributieve keuring</a:t>
            </a:r>
          </a:p>
          <a:p>
            <a:r>
              <a:rPr lang="nl-NL" dirty="0" smtClean="0"/>
              <a:t>Een product voldoet wel of niet aan de eisen</a:t>
            </a:r>
          </a:p>
          <a:p>
            <a:r>
              <a:rPr lang="nl-NL" dirty="0" smtClean="0"/>
              <a:t>Goed of fout </a:t>
            </a:r>
          </a:p>
          <a:p>
            <a:endParaRPr lang="nl-NL" dirty="0"/>
          </a:p>
          <a:p>
            <a:r>
              <a:rPr lang="nl-NL" dirty="0" smtClean="0"/>
              <a:t>Keuring op variabele</a:t>
            </a:r>
          </a:p>
          <a:p>
            <a:r>
              <a:rPr lang="nl-NL" dirty="0" smtClean="0"/>
              <a:t>Producteigenschappen worden gemeten als variabele</a:t>
            </a:r>
          </a:p>
          <a:p>
            <a:r>
              <a:rPr lang="nl-NL" dirty="0" smtClean="0"/>
              <a:t>Wordt gebruikgemaakt van de informatie in welke richting en in welke mate een product van een eis afwijkt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89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de </a:t>
            </a:r>
            <a:r>
              <a:rPr lang="nl-NL" dirty="0" smtClean="0">
                <a:hlinkClick r:id="rId2"/>
              </a:rPr>
              <a:t>ELO</a:t>
            </a:r>
            <a:r>
              <a:rPr lang="nl-NL" dirty="0" smtClean="0"/>
              <a:t> staan opdrachten voor jullie klaar</a:t>
            </a:r>
          </a:p>
          <a:p>
            <a:endParaRPr lang="nl-NL" dirty="0" smtClean="0"/>
          </a:p>
          <a:p>
            <a:r>
              <a:rPr lang="nl-NL" b="1" dirty="0" smtClean="0"/>
              <a:t>Huiswerk voor volgende les. Zorg dat je deze opdracht af hebt voor de les.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503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 van productie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Kwaliteit van productie van belang voor product maar ook voor proces</a:t>
            </a:r>
          </a:p>
          <a:p>
            <a:endParaRPr lang="nl-NL" dirty="0"/>
          </a:p>
          <a:p>
            <a:r>
              <a:rPr lang="nl-NL" dirty="0" smtClean="0"/>
              <a:t>Goederen moeten voldoen aan specificaties</a:t>
            </a:r>
          </a:p>
          <a:p>
            <a:r>
              <a:rPr lang="nl-NL" dirty="0" smtClean="0"/>
              <a:t>Dit is technische kwaliteit of </a:t>
            </a:r>
            <a:r>
              <a:rPr lang="nl-NL" b="1" dirty="0" smtClean="0"/>
              <a:t>productkwaliteit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www.youtube.com/watch?v=UbTzFxCxWBI</a:t>
            </a:r>
            <a:r>
              <a:rPr lang="nl-NL" dirty="0" smtClean="0"/>
              <a:t> Kwaliteit bij 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3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 van productie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nl-NL" dirty="0" smtClean="0"/>
              <a:t>Om het proces zo soepel mogelijk te laten verlopen wil je geen onnodige activiteiten hoeven doen</a:t>
            </a:r>
          </a:p>
          <a:p>
            <a:r>
              <a:rPr lang="nl-NL" dirty="0" smtClean="0"/>
              <a:t>Je zorgt voor stroomlijning of </a:t>
            </a:r>
            <a:r>
              <a:rPr lang="nl-NL" b="1" dirty="0" err="1" smtClean="0">
                <a:hlinkClick r:id="rId2"/>
              </a:rPr>
              <a:t>value</a:t>
            </a:r>
            <a:r>
              <a:rPr lang="nl-NL" b="1" dirty="0" smtClean="0">
                <a:hlinkClick r:id="rId2"/>
              </a:rPr>
              <a:t> stream </a:t>
            </a:r>
            <a:r>
              <a:rPr lang="nl-NL" b="1" dirty="0" err="1" smtClean="0">
                <a:hlinkClick r:id="rId2"/>
              </a:rPr>
              <a:t>mapping</a:t>
            </a:r>
            <a:endParaRPr lang="nl-NL" b="1" dirty="0"/>
          </a:p>
          <a:p>
            <a:r>
              <a:rPr lang="nl-NL" dirty="0" smtClean="0"/>
              <a:t>Als je meer wilt weten kun je </a:t>
            </a:r>
            <a:r>
              <a:rPr lang="nl-NL" dirty="0" smtClean="0">
                <a:hlinkClick r:id="rId3"/>
              </a:rPr>
              <a:t>hier</a:t>
            </a:r>
            <a:r>
              <a:rPr lang="nl-NL" dirty="0" smtClean="0"/>
              <a:t> naar een aantal video’s kijken.</a:t>
            </a:r>
          </a:p>
          <a:p>
            <a:endParaRPr lang="nl-NL" dirty="0" smtClean="0"/>
          </a:p>
          <a:p>
            <a:r>
              <a:rPr lang="nl-NL" dirty="0" smtClean="0"/>
              <a:t>Je gaat het productieproces afslanken</a:t>
            </a:r>
          </a:p>
          <a:p>
            <a:r>
              <a:rPr lang="nl-NL" dirty="0" smtClean="0"/>
              <a:t>Kostenreductie</a:t>
            </a:r>
          </a:p>
          <a:p>
            <a:endParaRPr lang="nl-NL" dirty="0"/>
          </a:p>
          <a:p>
            <a:r>
              <a:rPr lang="nl-NL" dirty="0" smtClean="0"/>
              <a:t>Overtollige niet </a:t>
            </a:r>
            <a:r>
              <a:rPr lang="nl-NL" dirty="0" smtClean="0"/>
              <a:t>waarde-toevoegende </a:t>
            </a:r>
            <a:r>
              <a:rPr lang="nl-NL" dirty="0" smtClean="0"/>
              <a:t>activiteiten worden weggesneden</a:t>
            </a:r>
          </a:p>
        </p:txBody>
      </p:sp>
    </p:spTree>
    <p:extLst>
      <p:ext uri="{BB962C8B-B14F-4D97-AF65-F5344CB8AC3E}">
        <p14:creationId xmlns:p14="http://schemas.microsoft.com/office/powerpoint/2010/main" val="14065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Kwaliteitsverbeterende</a:t>
            </a:r>
            <a:r>
              <a:rPr lang="nl-NL" dirty="0" smtClean="0"/>
              <a:t> activiteiten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496" y="1930399"/>
            <a:ext cx="8596668" cy="4016619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Nadat met </a:t>
            </a:r>
            <a:r>
              <a:rPr lang="nl-NL" b="1" dirty="0" err="1" smtClean="0"/>
              <a:t>value</a:t>
            </a:r>
            <a:r>
              <a:rPr lang="nl-NL" b="1" dirty="0" smtClean="0"/>
              <a:t> stream </a:t>
            </a:r>
            <a:r>
              <a:rPr lang="nl-NL" b="1" dirty="0" err="1" smtClean="0"/>
              <a:t>mapping</a:t>
            </a:r>
            <a:r>
              <a:rPr lang="nl-NL" b="1" dirty="0" smtClean="0"/>
              <a:t> </a:t>
            </a:r>
            <a:r>
              <a:rPr lang="nl-NL" dirty="0" smtClean="0"/>
              <a:t>verspilling is opgespoord, worden ze uit het bedrijfsproces verwijderd</a:t>
            </a:r>
          </a:p>
          <a:p>
            <a:endParaRPr lang="nl-NL" dirty="0" smtClean="0"/>
          </a:p>
          <a:p>
            <a:r>
              <a:rPr lang="nl-NL" dirty="0" smtClean="0"/>
              <a:t>De volgende activiteiten typeren een efficiënt bedrijfsproces:</a:t>
            </a:r>
          </a:p>
          <a:p>
            <a:endParaRPr lang="nl-NL" dirty="0"/>
          </a:p>
          <a:p>
            <a:r>
              <a:rPr lang="nl-NL" b="1" dirty="0" smtClean="0"/>
              <a:t>JIT-productie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alleen produceren als er een bestelling is. Dit voorkomt overproductie en voorraden.</a:t>
            </a:r>
          </a:p>
          <a:p>
            <a:r>
              <a:rPr lang="nl-NL" b="1" dirty="0" err="1" smtClean="0">
                <a:sym typeface="Wingdings" panose="05000000000000000000" pitchFamily="2" charset="2"/>
              </a:rPr>
              <a:t>Kanban</a:t>
            </a:r>
            <a:r>
              <a:rPr lang="nl-NL" b="1" dirty="0" smtClean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 een methode om JIT toe te passen. Alle halffabricaten worden JIT gemaakt. Onderdelen worden pas gemaakt als er om wordt gevraagd. Zo voorkom je tussenvoorraden. </a:t>
            </a:r>
            <a:endParaRPr lang="nl-NL" b="1" dirty="0" smtClean="0">
              <a:sym typeface="Wingdings" panose="05000000000000000000" pitchFamily="2" charset="2"/>
            </a:endParaRPr>
          </a:p>
          <a:p>
            <a:r>
              <a:rPr lang="nl-NL" b="1" dirty="0" smtClean="0">
                <a:sym typeface="Wingdings" panose="05000000000000000000" pitchFamily="2" charset="2"/>
              </a:rPr>
              <a:t>Flow-productie</a:t>
            </a:r>
            <a:r>
              <a:rPr lang="nl-NL" dirty="0" smtClean="0">
                <a:sym typeface="Wingdings" panose="05000000000000000000" pitchFamily="2" charset="2"/>
              </a:rPr>
              <a:t>  machines worden op volgorde van de bewerkingen geplaatst. Waardestroom neemt toe en de wacht- en transporttijden nemen af.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22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Flow-productie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00" y="1270000"/>
            <a:ext cx="3779848" cy="2834886"/>
          </a:xfrm>
          <a:prstGeom prst="rect">
            <a:avLst/>
          </a:prstGeom>
        </p:spPr>
      </p:pic>
      <p:pic>
        <p:nvPicPr>
          <p:cNvPr id="1026" name="Picture 2" descr="http://international.go-dove.com/data/auctions/Auction18117/featured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82" y="314393"/>
            <a:ext cx="4849495" cy="363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262" y="3075370"/>
            <a:ext cx="4722575" cy="3546074"/>
          </a:xfrm>
          <a:prstGeom prst="rect">
            <a:avLst/>
          </a:prstGeom>
        </p:spPr>
      </p:pic>
      <p:pic>
        <p:nvPicPr>
          <p:cNvPr id="1028" name="Picture 4" descr="http://www.vakbladvoedingsindustrie.nl/upload/images/VOE-2015-6/Nutricontrol2-Voedingsindustrie-No6-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99" y="3687124"/>
            <a:ext cx="3661892" cy="30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Kwaliteitsmeting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Prestaties of kwaliteit uitdrukken in getallen is vaak lastig</a:t>
            </a:r>
          </a:p>
          <a:p>
            <a:endParaRPr lang="nl-NL" dirty="0"/>
          </a:p>
          <a:p>
            <a:r>
              <a:rPr lang="nl-NL" dirty="0" smtClean="0"/>
              <a:t>Deze getallen heten prestatie indicatoren</a:t>
            </a:r>
          </a:p>
          <a:p>
            <a:r>
              <a:rPr lang="nl-NL" dirty="0" smtClean="0"/>
              <a:t>Prestatie-indicator geeft de kwaliteit aan van de geleverde prestaties</a:t>
            </a:r>
          </a:p>
          <a:p>
            <a:endParaRPr lang="nl-NL" dirty="0"/>
          </a:p>
          <a:p>
            <a:r>
              <a:rPr lang="nl-NL" dirty="0" smtClean="0"/>
              <a:t>Prestatie-indicatoren worden ook wel kengetallen genoemd, maar is niet hetzelfde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35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Kengetallen </a:t>
            </a:r>
            <a:r>
              <a:rPr lang="nl-NL" dirty="0" err="1" smtClean="0"/>
              <a:t>vs</a:t>
            </a:r>
            <a:r>
              <a:rPr lang="nl-NL" dirty="0" smtClean="0"/>
              <a:t> prestatie-indicatoren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Kengetallen geven de feitelijke situatie weer</a:t>
            </a:r>
          </a:p>
          <a:p>
            <a:r>
              <a:rPr lang="nl-NL" dirty="0" smtClean="0"/>
              <a:t>Niet bedoeld om prestatie te sturen</a:t>
            </a:r>
          </a:p>
          <a:p>
            <a:r>
              <a:rPr lang="nl-NL" dirty="0" smtClean="0"/>
              <a:t>Geven het resultaat van handelen weer</a:t>
            </a:r>
          </a:p>
          <a:p>
            <a:endParaRPr lang="nl-NL" dirty="0"/>
          </a:p>
          <a:p>
            <a:r>
              <a:rPr lang="nl-NL" dirty="0" smtClean="0"/>
              <a:t>Prestatie-indicatoren zijn bedoeld om sturing in het proces mogelijk te maken, hierbij wordt wel gebruik gemaakt van kengetallen</a:t>
            </a:r>
          </a:p>
          <a:p>
            <a:r>
              <a:rPr lang="nl-NL" dirty="0" smtClean="0"/>
              <a:t>Streven naar verbetering van kwaliteit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1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 van prestatie-indicatoren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Prestatie-indicatoren als hulpmiddel bij stuurinformatie</a:t>
            </a:r>
          </a:p>
          <a:p>
            <a:r>
              <a:rPr lang="nl-NL" dirty="0" smtClean="0"/>
              <a:t>Noodzakelijk voor besluitvorming door managers</a:t>
            </a:r>
          </a:p>
          <a:p>
            <a:endParaRPr lang="nl-NL" dirty="0"/>
          </a:p>
          <a:p>
            <a:r>
              <a:rPr lang="nl-NL" dirty="0" smtClean="0"/>
              <a:t>Kwaliteit van de prestatie-indicatoren en dus de informatie is van groot belang. </a:t>
            </a:r>
          </a:p>
          <a:p>
            <a:r>
              <a:rPr lang="nl-NL" dirty="0" smtClean="0"/>
              <a:t>Kwaliteitsaspecten zijn:</a:t>
            </a:r>
          </a:p>
          <a:p>
            <a:r>
              <a:rPr lang="nl-NL" b="1" dirty="0" smtClean="0"/>
              <a:t>Volledigheid </a:t>
            </a:r>
            <a:r>
              <a:rPr lang="nl-NL" b="1" dirty="0" smtClean="0">
                <a:sym typeface="Wingdings" panose="05000000000000000000" pitchFamily="2" charset="2"/>
              </a:rPr>
              <a:t> </a:t>
            </a:r>
            <a:r>
              <a:rPr lang="nl-NL" dirty="0" smtClean="0">
                <a:sym typeface="Wingdings" panose="05000000000000000000" pitchFamily="2" charset="2"/>
              </a:rPr>
              <a:t>alle aspecten in zich hebben die van belang zijn voor het doel</a:t>
            </a:r>
          </a:p>
          <a:p>
            <a:r>
              <a:rPr lang="nl-NL" b="1" dirty="0" smtClean="0">
                <a:sym typeface="Wingdings" panose="05000000000000000000" pitchFamily="2" charset="2"/>
              </a:rPr>
              <a:t>Juistheid  </a:t>
            </a:r>
            <a:r>
              <a:rPr lang="nl-NL" dirty="0" smtClean="0">
                <a:sym typeface="Wingdings" panose="05000000000000000000" pitchFamily="2" charset="2"/>
              </a:rPr>
              <a:t>nauwkeurigheid en betrouwbaarheid van de informatie</a:t>
            </a:r>
          </a:p>
          <a:p>
            <a:r>
              <a:rPr lang="nl-NL" b="1" dirty="0" smtClean="0">
                <a:sym typeface="Wingdings" panose="05000000000000000000" pitchFamily="2" charset="2"/>
              </a:rPr>
              <a:t>Tijdigheid  </a:t>
            </a:r>
            <a:r>
              <a:rPr lang="nl-NL" dirty="0" smtClean="0">
                <a:sym typeface="Wingdings" panose="05000000000000000000" pitchFamily="2" charset="2"/>
              </a:rPr>
              <a:t>informatie moet op het juiste moment vertrekt worden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981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314</TotalTime>
  <Words>852</Words>
  <Application>Microsoft Office PowerPoint</Application>
  <PresentationFormat>Breedbeeld</PresentationFormat>
  <Paragraphs>162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Trebuchet MS</vt:lpstr>
      <vt:lpstr>Wingdings</vt:lpstr>
      <vt:lpstr>Wingdings 3</vt:lpstr>
      <vt:lpstr>Facet</vt:lpstr>
      <vt:lpstr>Kwaliteitsmanagement</vt:lpstr>
      <vt:lpstr>Doel van de les </vt:lpstr>
      <vt:lpstr>Kwaliteit van productie</vt:lpstr>
      <vt:lpstr>Kwaliteit van productie</vt:lpstr>
      <vt:lpstr>Kwaliteitsverbeterende activiteiten</vt:lpstr>
      <vt:lpstr>Flow-productie</vt:lpstr>
      <vt:lpstr>Kwaliteitsmeting </vt:lpstr>
      <vt:lpstr>Kengetallen vs prestatie-indicatoren</vt:lpstr>
      <vt:lpstr>Belang van prestatie-indicatoren </vt:lpstr>
      <vt:lpstr>Voorbeelden productiebedrijf </vt:lpstr>
      <vt:lpstr>Voorbeelden dienstverlenende organisatie</vt:lpstr>
      <vt:lpstr>Dr. J.G.W. Kosterink</vt:lpstr>
      <vt:lpstr>Aan de slag </vt:lpstr>
      <vt:lpstr>Deming</vt:lpstr>
      <vt:lpstr>Demingcirkel</vt:lpstr>
      <vt:lpstr>Demingcirkel</vt:lpstr>
      <vt:lpstr>Vladimir Lenin </vt:lpstr>
      <vt:lpstr>Technieken op processen te beheersen</vt:lpstr>
      <vt:lpstr>Steekproefsgewijze keuring</vt:lpstr>
      <vt:lpstr>Steekproef </vt:lpstr>
      <vt:lpstr>Acceptable Quality Level</vt:lpstr>
      <vt:lpstr>Acceptable Quality Level</vt:lpstr>
      <vt:lpstr>Aan de slag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Kwaliteitsmanagement</dc:title>
  <dc:creator>Ellen Lieftink</dc:creator>
  <cp:lastModifiedBy>Géraar de Jong</cp:lastModifiedBy>
  <cp:revision>41</cp:revision>
  <dcterms:created xsi:type="dcterms:W3CDTF">2016-08-22T09:03:29Z</dcterms:created>
  <dcterms:modified xsi:type="dcterms:W3CDTF">2019-02-03T21:35:48Z</dcterms:modified>
</cp:coreProperties>
</file>